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5" r:id="rId1"/>
  </p:sldMasterIdLst>
  <p:notesMasterIdLst>
    <p:notesMasterId r:id="rId29"/>
  </p:notesMasterIdLst>
  <p:sldIdLst>
    <p:sldId id="257" r:id="rId2"/>
    <p:sldId id="276" r:id="rId3"/>
    <p:sldId id="258" r:id="rId4"/>
    <p:sldId id="294" r:id="rId5"/>
    <p:sldId id="295" r:id="rId6"/>
    <p:sldId id="260" r:id="rId7"/>
    <p:sldId id="259" r:id="rId8"/>
    <p:sldId id="283" r:id="rId9"/>
    <p:sldId id="262" r:id="rId10"/>
    <p:sldId id="286" r:id="rId11"/>
    <p:sldId id="287" r:id="rId12"/>
    <p:sldId id="285" r:id="rId13"/>
    <p:sldId id="282" r:id="rId14"/>
    <p:sldId id="280" r:id="rId15"/>
    <p:sldId id="264" r:id="rId16"/>
    <p:sldId id="265" r:id="rId17"/>
    <p:sldId id="267" r:id="rId18"/>
    <p:sldId id="292" r:id="rId19"/>
    <p:sldId id="293" r:id="rId20"/>
    <p:sldId id="268" r:id="rId21"/>
    <p:sldId id="279" r:id="rId22"/>
    <p:sldId id="270" r:id="rId23"/>
    <p:sldId id="271" r:id="rId24"/>
    <p:sldId id="273" r:id="rId25"/>
    <p:sldId id="272" r:id="rId26"/>
    <p:sldId id="274" r:id="rId27"/>
    <p:sldId id="275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4DF2A7-FD2C-4F92-A293-013EFD836CD4}" v="285" dt="2020-07-08T16:12:28.413"/>
    <p1510:client id="{4A2296C0-296D-4513-8E5C-8E478AADB276}" v="10" dt="2020-07-08T16:17:35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60"/>
  </p:normalViewPr>
  <p:slideViewPr>
    <p:cSldViewPr>
      <p:cViewPr varScale="1">
        <p:scale>
          <a:sx n="51" d="100"/>
          <a:sy n="51" d="100"/>
        </p:scale>
        <p:origin x="139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0B8B88-B11B-402B-AF83-B7EA6BEA2B11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A3808-B3A1-4583-93F9-C34C768002D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3A3808-B3A1-4583-93F9-C34C768002DB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3A3808-B3A1-4583-93F9-C34C768002D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992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3A3808-B3A1-4583-93F9-C34C768002D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813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3A3808-B3A1-4583-93F9-C34C768002D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462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501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32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07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529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99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16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405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408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19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58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56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670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25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954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566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83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51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52267C1-B24D-472A-98F7-8CB9ACEFB6BE}" type="datetimeFigureOut">
              <a:rPr lang="en-US" smtClean="0"/>
              <a:pPr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8A35595-6C4D-4568-B5AF-0E0DC8E4E4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74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6" r:id="rId1"/>
    <p:sldLayoutId id="2147483877" r:id="rId2"/>
    <p:sldLayoutId id="2147483878" r:id="rId3"/>
    <p:sldLayoutId id="2147483879" r:id="rId4"/>
    <p:sldLayoutId id="2147483880" r:id="rId5"/>
    <p:sldLayoutId id="2147483881" r:id="rId6"/>
    <p:sldLayoutId id="2147483882" r:id="rId7"/>
    <p:sldLayoutId id="2147483883" r:id="rId8"/>
    <p:sldLayoutId id="2147483884" r:id="rId9"/>
    <p:sldLayoutId id="2147483885" r:id="rId10"/>
    <p:sldLayoutId id="2147483886" r:id="rId11"/>
    <p:sldLayoutId id="2147483887" r:id="rId12"/>
    <p:sldLayoutId id="2147483888" r:id="rId13"/>
    <p:sldLayoutId id="2147483889" r:id="rId14"/>
    <p:sldLayoutId id="2147483890" r:id="rId15"/>
    <p:sldLayoutId id="2147483891" r:id="rId16"/>
    <p:sldLayoutId id="214748389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arduino.cc/en/Reference/SoftwareSeria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ranacorp.com/en/create-an-app-with-app-inventor-2/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8611" y="1099868"/>
            <a:ext cx="7467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u="sng" dirty="0">
                <a:latin typeface="Cooper Black" pitchFamily="18" charset="0"/>
              </a:rPr>
              <a:t>ROBOTIC ARM USING ARDUINO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56849" y="2606615"/>
            <a:ext cx="2750561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Presented By:-</a:t>
            </a:r>
          </a:p>
          <a:p>
            <a:endParaRPr lang="en-US" sz="2400" dirty="0"/>
          </a:p>
          <a:p>
            <a:r>
              <a:rPr lang="en-US" dirty="0"/>
              <a:t>SUMANA  KUNDU (13)</a:t>
            </a:r>
          </a:p>
          <a:p>
            <a:r>
              <a:rPr lang="en-US" dirty="0"/>
              <a:t>SRIJA  DAS  GUPTA (22)</a:t>
            </a:r>
          </a:p>
          <a:p>
            <a:r>
              <a:rPr lang="en-US" dirty="0"/>
              <a:t>SOHINI  JANA (28)</a:t>
            </a:r>
          </a:p>
          <a:p>
            <a:r>
              <a:rPr lang="en-US" dirty="0"/>
              <a:t>SHREYASHI  GANAI (35)</a:t>
            </a:r>
          </a:p>
          <a:p>
            <a:r>
              <a:rPr lang="en-US" dirty="0"/>
              <a:t>SHIVANSHI (37)</a:t>
            </a:r>
          </a:p>
          <a:p>
            <a:endParaRPr lang="en-US" dirty="0"/>
          </a:p>
        </p:txBody>
      </p:sp>
      <p:pic>
        <p:nvPicPr>
          <p:cNvPr id="7" name="Picture 6" descr="Elbow_Momen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057400"/>
            <a:ext cx="4222750" cy="31559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90600" y="639286"/>
            <a:ext cx="6477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>
                <a:latin typeface="Arial Black" pitchFamily="34" charset="0"/>
              </a:rPr>
              <a:t>STEPPER MOTOR DRIVER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85038" y="1783139"/>
            <a:ext cx="38830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IN" dirty="0"/>
              <a:t>It </a:t>
            </a:r>
            <a:r>
              <a:rPr lang="en-IN" b="0" i="0" dirty="0">
                <a:effectLst/>
              </a:rPr>
              <a:t> is the </a:t>
            </a:r>
            <a:r>
              <a:rPr lang="en-IN" i="0" dirty="0">
                <a:effectLst/>
              </a:rPr>
              <a:t>driver</a:t>
            </a:r>
            <a:r>
              <a:rPr lang="en-IN" b="0" i="0" dirty="0">
                <a:effectLst/>
              </a:rPr>
              <a:t> circuit that controls how the </a:t>
            </a:r>
            <a:r>
              <a:rPr lang="en-IN" i="0" dirty="0">
                <a:effectLst/>
              </a:rPr>
              <a:t>stepper</a:t>
            </a:r>
            <a:r>
              <a:rPr lang="en-IN" b="1" i="0" dirty="0">
                <a:effectLst/>
              </a:rPr>
              <a:t> </a:t>
            </a:r>
            <a:r>
              <a:rPr lang="en-IN" i="0" dirty="0">
                <a:effectLst/>
              </a:rPr>
              <a:t>motor</a:t>
            </a:r>
            <a:r>
              <a:rPr lang="en-IN" b="0" i="0" dirty="0">
                <a:effectLst/>
              </a:rPr>
              <a:t> operates</a:t>
            </a:r>
            <a:r>
              <a:rPr lang="en-IN" dirty="0"/>
              <a:t>. </a:t>
            </a:r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W</a:t>
            </a:r>
            <a:r>
              <a:rPr lang="en-IN" b="0" i="0" dirty="0">
                <a:effectLst/>
              </a:rPr>
              <a:t>ork by sending current through various phases in pulses to the </a:t>
            </a:r>
            <a:r>
              <a:rPr lang="en-IN" i="0" dirty="0">
                <a:effectLst/>
              </a:rPr>
              <a:t>stepper</a:t>
            </a:r>
            <a:r>
              <a:rPr lang="en-IN" b="1" i="0" dirty="0">
                <a:effectLst/>
              </a:rPr>
              <a:t> </a:t>
            </a:r>
            <a:r>
              <a:rPr lang="en-IN" i="0" dirty="0">
                <a:effectLst/>
              </a:rPr>
              <a:t>motor</a:t>
            </a:r>
            <a:r>
              <a:rPr lang="en-IN" b="0" i="0" dirty="0">
                <a:effectLst/>
              </a:rPr>
              <a:t>.</a:t>
            </a:r>
          </a:p>
          <a:p>
            <a:endParaRPr lang="en-IN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C873F9-FAE2-4B7B-BB52-0E34FB5BD8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4444" r="-658" b="40000"/>
          <a:stretch/>
        </p:blipFill>
        <p:spPr>
          <a:xfrm>
            <a:off x="475938" y="1447800"/>
            <a:ext cx="385762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975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90600" y="639286"/>
            <a:ext cx="6477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>
                <a:latin typeface="Arial Black" pitchFamily="34" charset="0"/>
              </a:rPr>
              <a:t>H-BRIDGE MOTOR CONTROLLER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85039" y="2286000"/>
            <a:ext cx="39779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IN" dirty="0"/>
              <a:t>It </a:t>
            </a:r>
            <a:r>
              <a:rPr lang="en-IN" b="0" i="0" dirty="0">
                <a:effectLst/>
              </a:rPr>
              <a:t> switches the polarity of voltage</a:t>
            </a:r>
            <a:r>
              <a:rPr lang="en-IN" dirty="0"/>
              <a:t>. </a:t>
            </a:r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b="0" i="0" dirty="0">
                <a:effectLst/>
              </a:rPr>
              <a:t> Allows </a:t>
            </a:r>
            <a:r>
              <a:rPr lang="en-IN" i="0" dirty="0">
                <a:effectLst/>
              </a:rPr>
              <a:t>speed</a:t>
            </a:r>
            <a:r>
              <a:rPr lang="en-IN" b="0" i="0" dirty="0">
                <a:effectLst/>
              </a:rPr>
              <a:t> and direction </a:t>
            </a:r>
            <a:r>
              <a:rPr lang="en-IN" i="0" dirty="0">
                <a:effectLst/>
              </a:rPr>
              <a:t>control</a:t>
            </a:r>
            <a:r>
              <a:rPr lang="en-IN" b="0" i="0" dirty="0">
                <a:effectLst/>
              </a:rPr>
              <a:t> of two DC </a:t>
            </a:r>
            <a:r>
              <a:rPr lang="en-IN" i="0" dirty="0">
                <a:effectLst/>
              </a:rPr>
              <a:t>motors</a:t>
            </a:r>
            <a:r>
              <a:rPr lang="en-IN" b="0" i="0" dirty="0">
                <a:effectLst/>
              </a:rPr>
              <a:t> at the same time.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Model: L298N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7294E6-F020-4309-A2C8-CE90582D58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8" t="15604" r="4568" b="13333"/>
          <a:stretch/>
        </p:blipFill>
        <p:spPr>
          <a:xfrm>
            <a:off x="853763" y="1295400"/>
            <a:ext cx="3505200" cy="487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582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8704" y="762000"/>
            <a:ext cx="6477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>
                <a:latin typeface="Arial Black" pitchFamily="34" charset="0"/>
              </a:rPr>
              <a:t>GEARED MOTOR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65041" y="1874520"/>
            <a:ext cx="4191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It is a electric motor coupled with gear train.</a:t>
            </a:r>
            <a:endParaRPr lang="en-IN" dirty="0"/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Can use AC or DC power.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T</a:t>
            </a:r>
            <a:r>
              <a:rPr lang="en-IN" b="0" i="0" dirty="0">
                <a:effectLst/>
              </a:rPr>
              <a:t>he addition of a </a:t>
            </a:r>
            <a:r>
              <a:rPr lang="en-IN" i="0" dirty="0">
                <a:effectLst/>
              </a:rPr>
              <a:t>gear</a:t>
            </a:r>
            <a:r>
              <a:rPr lang="en-IN" b="0" i="0" dirty="0">
                <a:effectLst/>
              </a:rPr>
              <a:t> box is intended to limit the speed of the </a:t>
            </a:r>
            <a:r>
              <a:rPr lang="en-IN" i="0" dirty="0">
                <a:effectLst/>
              </a:rPr>
              <a:t>motor's</a:t>
            </a:r>
            <a:r>
              <a:rPr lang="en-IN" b="0" i="0" dirty="0">
                <a:effectLst/>
              </a:rPr>
              <a:t> shaft.</a:t>
            </a:r>
            <a:endParaRPr lang="en-IN" dirty="0"/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60 RPM motor.</a:t>
            </a:r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Use 12 V power supply.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2ABD85-27E5-4033-B97E-48FBB1BD41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3" t="6742" r="5492" b="8989"/>
          <a:stretch/>
        </p:blipFill>
        <p:spPr>
          <a:xfrm rot="16200000">
            <a:off x="1059179" y="1226821"/>
            <a:ext cx="2895602" cy="419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79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A0C7E-91D8-4B92-8B48-73E617823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7772400" cy="909928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Arial Black"/>
              </a:rPr>
              <a:t>                  </a:t>
            </a:r>
            <a:r>
              <a:rPr lang="en-US" sz="2200" u="sng" dirty="0">
                <a:latin typeface="Arial Black"/>
              </a:rPr>
              <a:t>BLUETOOTH MODULE HC-06</a:t>
            </a:r>
            <a:endParaRPr lang="en-IN" sz="2200" u="sng" dirty="0">
              <a:latin typeface="Calibri Light" panose="020F0302020204030204"/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39E5D-9887-42FD-9F81-EAC87AA83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0" y="1752600"/>
            <a:ext cx="5629277" cy="4191000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en-US" sz="1800" dirty="0"/>
              <a:t>The Bluetooth module HC-06 has 4 pins, 2 for power and 2 to establish connection.</a:t>
            </a:r>
            <a:endParaRPr lang="en-US" sz="1800" dirty="0">
              <a:cs typeface="Calibri"/>
            </a:endParaRPr>
          </a:p>
          <a:p>
            <a:pPr fontAlgn="base"/>
            <a:r>
              <a:rPr lang="en-US" sz="1800" dirty="0"/>
              <a:t>VCC power supply. Typically hooked up to 5V pin of the Arduino.</a:t>
            </a:r>
            <a:endParaRPr lang="en-US" sz="1800" dirty="0">
              <a:cs typeface="Calibri"/>
            </a:endParaRPr>
          </a:p>
          <a:p>
            <a:pPr fontAlgn="base"/>
            <a:r>
              <a:rPr lang="en-US" sz="1800" dirty="0"/>
              <a:t>GND ground. Typically hooked up to GND pin of the Arduino</a:t>
            </a:r>
          </a:p>
          <a:p>
            <a:pPr fontAlgn="base"/>
            <a:r>
              <a:rPr lang="en-US" sz="1800" dirty="0"/>
              <a:t>RX reception pin. Typically hooked up to transmission pin (TX) of the Arduino</a:t>
            </a:r>
          </a:p>
          <a:p>
            <a:pPr fontAlgn="base"/>
            <a:r>
              <a:rPr lang="en-US" sz="1800" dirty="0"/>
              <a:t>TX transmission pin. Typically hooked up to reception pin (RX) of the Arduino</a:t>
            </a:r>
            <a:endParaRPr lang="en-US" sz="1800" dirty="0">
              <a:cs typeface="Calibri"/>
            </a:endParaRPr>
          </a:p>
          <a:p>
            <a:pPr fontAlgn="base"/>
            <a:r>
              <a:rPr lang="en-US" sz="1800" dirty="0">
                <a:latin typeface="Dosis"/>
              </a:rPr>
              <a:t>To handle the module HC-06 we use the library </a:t>
            </a:r>
            <a:r>
              <a:rPr lang="en-US" sz="1800" b="1" dirty="0" err="1">
                <a:latin typeface="Dosi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SoftwareSerial.h</a:t>
            </a:r>
            <a:r>
              <a:rPr lang="en-US" sz="1800" dirty="0">
                <a:latin typeface="Dosi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</a:t>
            </a:r>
            <a:r>
              <a:rPr lang="en-US" sz="1800" dirty="0">
                <a:latin typeface="Dosis"/>
              </a:rPr>
              <a:t>which allows to define Serial port on the Arduino board. Functions to be known are:</a:t>
            </a:r>
          </a:p>
          <a:p>
            <a:pPr fontAlgn="base"/>
            <a:endParaRPr lang="en-US" sz="1800" dirty="0"/>
          </a:p>
          <a:p>
            <a:endParaRPr lang="en-IN" dirty="0"/>
          </a:p>
        </p:txBody>
      </p:sp>
      <p:pic>
        <p:nvPicPr>
          <p:cNvPr id="5" name="Picture 5" descr="A circuit board&#10;&#10;Description automatically generated">
            <a:extLst>
              <a:ext uri="{FF2B5EF4-FFF2-40B4-BE49-F238E27FC236}">
                <a16:creationId xmlns:a16="http://schemas.microsoft.com/office/drawing/2014/main" id="{441E36AA-E21F-430A-A89A-890146A10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133600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286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F11BF5-4EA8-48BD-A0E0-FE9B16B55D4F}"/>
              </a:ext>
            </a:extLst>
          </p:cNvPr>
          <p:cNvSpPr/>
          <p:nvPr/>
        </p:nvSpPr>
        <p:spPr>
          <a:xfrm>
            <a:off x="646982" y="612845"/>
            <a:ext cx="7706263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latin typeface="Dosis"/>
              </a:rPr>
              <a:t>After your module is paired, you can modify the following code to obtain the desired functionality. In this example, we expect the other device (such as an </a:t>
            </a:r>
            <a:r>
              <a:rPr lang="en-US" dirty="0">
                <a:latin typeface="Dosi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 on smartphone</a:t>
            </a:r>
            <a:r>
              <a:rPr lang="en-US" dirty="0">
                <a:latin typeface="Dosis"/>
              </a:rPr>
              <a:t>) to send  the command ON or OFF to activate a function on the Arduino.</a:t>
            </a:r>
          </a:p>
          <a:p>
            <a:pPr fontAlgn="base"/>
            <a:endParaRPr lang="en-US" dirty="0">
              <a:latin typeface="Dosis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 err="1">
                <a:latin typeface="Dosis"/>
              </a:rPr>
              <a:t>SoftwareSerial</a:t>
            </a:r>
            <a:r>
              <a:rPr lang="en-US" dirty="0">
                <a:latin typeface="Dosis"/>
              </a:rPr>
              <a:t> hc06(</a:t>
            </a:r>
            <a:r>
              <a:rPr lang="en-US" dirty="0" err="1">
                <a:latin typeface="Dosis"/>
              </a:rPr>
              <a:t>Rx,Tx</a:t>
            </a:r>
            <a:r>
              <a:rPr lang="en-US" dirty="0">
                <a:latin typeface="Dosis"/>
              </a:rPr>
              <a:t>) to define the pins of the serial port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dirty="0">
              <a:latin typeface="Dosis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latin typeface="Dosis"/>
              </a:rPr>
              <a:t>hc06.begin() to define the </a:t>
            </a:r>
            <a:r>
              <a:rPr lang="en-US" dirty="0" err="1">
                <a:latin typeface="Dosis"/>
              </a:rPr>
              <a:t>baudrate</a:t>
            </a:r>
            <a:r>
              <a:rPr lang="en-US" dirty="0">
                <a:latin typeface="Dosis"/>
              </a:rPr>
              <a:t> (value should be the same as your module)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dirty="0">
              <a:latin typeface="Dosis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latin typeface="Dosis"/>
              </a:rPr>
              <a:t>hc06.available() to test if data are available in the buffer of the module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dirty="0">
              <a:latin typeface="Dosis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latin typeface="Dosis"/>
              </a:rPr>
              <a:t>hc06.read() to read data one byte at a time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dirty="0">
              <a:latin typeface="Dosis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latin typeface="Dosis"/>
              </a:rPr>
              <a:t>hc06.print() to send a string in ASCII form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dirty="0">
              <a:latin typeface="Dosis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>
                <a:latin typeface="Dosis"/>
              </a:rPr>
              <a:t>hc06.write() to send data one byte at a time</a:t>
            </a:r>
          </a:p>
          <a:p>
            <a:pPr fontAlgn="base"/>
            <a:r>
              <a:rPr lang="en-US" dirty="0">
                <a:highlight>
                  <a:srgbClr val="000000"/>
                </a:highlight>
                <a:latin typeface="Dosis"/>
              </a:rPr>
              <a:t> </a:t>
            </a:r>
            <a:endParaRPr lang="en-US" b="0" i="0" dirty="0">
              <a:effectLst/>
              <a:highlight>
                <a:srgbClr val="000000"/>
              </a:highlight>
              <a:latin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1527635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24200" y="609600"/>
            <a:ext cx="29915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u="sng" dirty="0">
                <a:latin typeface="Arial Black" pitchFamily="34" charset="0"/>
              </a:rPr>
              <a:t>ARM  MECHANICS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4DA0DE-6546-464B-A2FC-3CD7C48D8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999" y="1143000"/>
            <a:ext cx="7019925" cy="52863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" y="990600"/>
            <a:ext cx="8229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u="sng" dirty="0">
                <a:latin typeface="Arial Black" pitchFamily="34" charset="0"/>
              </a:rPr>
              <a:t>BREIFINGS  ABOUT DESIGNING THE MODEL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8200" y="2133600"/>
            <a:ext cx="7620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IN" dirty="0"/>
              <a:t>Determination of the mechanical materials required for the </a:t>
            </a:r>
          </a:p>
          <a:p>
            <a:r>
              <a:rPr lang="en-IN" dirty="0"/>
              <a:t>     production of the project.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Determination of microcontroller and software to be used in the    </a:t>
            </a:r>
          </a:p>
          <a:p>
            <a:r>
              <a:rPr lang="en-IN" dirty="0"/>
              <a:t>     project.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Selection of servo motors that will run the robot arm in a proper way.</a:t>
            </a:r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Implementation of robot arm assembly.</a:t>
            </a:r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Testing the system to see if it works properly with the </a:t>
            </a:r>
          </a:p>
          <a:p>
            <a:r>
              <a:rPr lang="en-IN" dirty="0"/>
              <a:t>     microcontroller.</a:t>
            </a: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" y="838200"/>
            <a:ext cx="75995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u="sng" dirty="0">
                <a:latin typeface="Arial Black" pitchFamily="34" charset="0"/>
              </a:rPr>
              <a:t>MECHANICAL PART MOUNTING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8200" y="1905000"/>
            <a:ext cx="728449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IN" dirty="0"/>
              <a:t>Robot arm moves by 4 axes and performs this movement with 5</a:t>
            </a:r>
          </a:p>
          <a:p>
            <a:r>
              <a:rPr lang="en-IN" dirty="0"/>
              <a:t>     mini Servo Motors.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Robot arm is made of a stationary lower body and movable </a:t>
            </a:r>
          </a:p>
          <a:p>
            <a:r>
              <a:rPr lang="en-IN" dirty="0"/>
              <a:t>     upper body. 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One servo motor in the stationary lower part which is axis 1. It </a:t>
            </a:r>
          </a:p>
          <a:p>
            <a:r>
              <a:rPr lang="en-IN" dirty="0"/>
              <a:t>     provides rotation of the robot arm to the right or left.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There are 2 servo motors in the moving upper body part namely </a:t>
            </a:r>
          </a:p>
          <a:p>
            <a:r>
              <a:rPr lang="en-IN" dirty="0"/>
              <a:t>     axis 2 and 3. These are to move the robot arm up and down. 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97B622-3B3F-4ECD-8CD0-F05EEB11B96F}"/>
              </a:ext>
            </a:extLst>
          </p:cNvPr>
          <p:cNvSpPr txBox="1"/>
          <p:nvPr/>
        </p:nvSpPr>
        <p:spPr>
          <a:xfrm>
            <a:off x="2235200" y="301625"/>
            <a:ext cx="4876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PROGRAMMING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1D9654-0094-4AF4-8D72-3E99873CC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75360"/>
            <a:ext cx="4343400" cy="55911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34691D-7456-445B-B9AB-329691D67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600" y="975360"/>
            <a:ext cx="4343400" cy="559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6774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A53CA2-6BA3-4EF1-9781-E97FE844D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762000"/>
            <a:ext cx="8763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219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95801" y="685800"/>
            <a:ext cx="33523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Arial Black" panose="020B0A04020102020204" pitchFamily="34" charset="0"/>
              </a:rPr>
              <a:t>CONTENTS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00200" y="1524000"/>
            <a:ext cx="4212372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  </a:t>
            </a:r>
            <a:r>
              <a:rPr lang="en-US" i="1" dirty="0"/>
              <a:t>Introduction</a:t>
            </a:r>
          </a:p>
          <a:p>
            <a:pPr>
              <a:buFont typeface="Wingdings" pitchFamily="2" charset="2"/>
              <a:buChar char="Ø"/>
            </a:pPr>
            <a:endParaRPr lang="en-US" sz="800" i="1" dirty="0"/>
          </a:p>
          <a:p>
            <a:pPr>
              <a:buFont typeface="Wingdings" pitchFamily="2" charset="2"/>
              <a:buChar char="Ø"/>
            </a:pPr>
            <a:r>
              <a:rPr lang="en-US" i="1" dirty="0"/>
              <a:t> Parts Used</a:t>
            </a:r>
          </a:p>
          <a:p>
            <a:endParaRPr lang="en-US" sz="800" dirty="0"/>
          </a:p>
          <a:p>
            <a:pPr>
              <a:buFont typeface="Wingdings" pitchFamily="2" charset="2"/>
              <a:buChar char="Ø"/>
            </a:pPr>
            <a:r>
              <a:rPr lang="en-US" i="1" dirty="0"/>
              <a:t> Arduino Programming</a:t>
            </a:r>
          </a:p>
          <a:p>
            <a:pPr>
              <a:buFont typeface="Wingdings" pitchFamily="2" charset="2"/>
              <a:buChar char="Ø"/>
            </a:pPr>
            <a:endParaRPr lang="en-US" sz="800" i="1" dirty="0"/>
          </a:p>
          <a:p>
            <a:pPr>
              <a:buFont typeface="Wingdings" pitchFamily="2" charset="2"/>
              <a:buChar char="Ø"/>
            </a:pPr>
            <a:r>
              <a:rPr lang="en-US" i="1" dirty="0"/>
              <a:t> Android Application</a:t>
            </a:r>
          </a:p>
          <a:p>
            <a:pPr>
              <a:buFont typeface="Wingdings" pitchFamily="2" charset="2"/>
              <a:buChar char="Ø"/>
            </a:pPr>
            <a:endParaRPr lang="en-US" sz="800" i="1" dirty="0"/>
          </a:p>
          <a:p>
            <a:pPr>
              <a:buFont typeface="Wingdings" pitchFamily="2" charset="2"/>
              <a:buChar char="Ø"/>
            </a:pPr>
            <a:r>
              <a:rPr lang="en-US" i="1" dirty="0"/>
              <a:t> Working Procedure</a:t>
            </a:r>
          </a:p>
          <a:p>
            <a:pPr>
              <a:buFont typeface="Wingdings" pitchFamily="2" charset="2"/>
              <a:buChar char="Ø"/>
            </a:pPr>
            <a:endParaRPr lang="en-US" sz="800" i="1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Conclusion</a:t>
            </a:r>
          </a:p>
          <a:p>
            <a:pPr>
              <a:buFont typeface="Wingdings" pitchFamily="2" charset="2"/>
              <a:buChar char="Ø"/>
            </a:pPr>
            <a:endParaRPr lang="en-US" sz="800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 Future Scope</a:t>
            </a:r>
          </a:p>
          <a:p>
            <a:pPr>
              <a:buFont typeface="Wingdings" pitchFamily="2" charset="2"/>
              <a:buChar char="Ø"/>
            </a:pPr>
            <a:endParaRPr lang="en-US" sz="800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  References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0" y="990600"/>
            <a:ext cx="386015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u="sng" dirty="0">
                <a:latin typeface="Arial Black" pitchFamily="34" charset="0"/>
              </a:rPr>
              <a:t>ANDROID APPLICATION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962400" y="2209800"/>
            <a:ext cx="450738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Android app used in project is made using App Inventor.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IN" dirty="0"/>
              <a:t>App Inventor is a free web application developed by Google.</a:t>
            </a:r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Components of the application developed are  Buttons, Pictures, Text Fields.</a:t>
            </a:r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Acceleration and Bluetooth sensor can be added to the device along with GPS. 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173" y="1752600"/>
            <a:ext cx="25908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480E94-8386-4ECD-BD6D-CED54F3BA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426" y="1047543"/>
            <a:ext cx="6325148" cy="476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200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914400"/>
            <a:ext cx="50464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u="sng" dirty="0">
                <a:latin typeface="Arial Black" pitchFamily="34" charset="0"/>
              </a:rPr>
              <a:t>EXPERIMENTAL  STUDIES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00200" y="2895600"/>
            <a:ext cx="5791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u="sng" dirty="0">
                <a:latin typeface="Arial Black" pitchFamily="34" charset="0"/>
              </a:rPr>
              <a:t>PROJECTED METHOD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1676400"/>
            <a:ext cx="7619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Experimental studies involve the projected method, robot  arm </a:t>
            </a:r>
          </a:p>
          <a:p>
            <a:r>
              <a:rPr lang="en-US" dirty="0"/>
              <a:t>    Control system, and programmimg.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3810000"/>
            <a:ext cx="79478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Robot presented in the project will be able to move in 4 directions.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 Arm can hold and swing objects with the help of holder.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 Arduino uno is used to provide optimal control of robot arm.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 Servos provide steady motion.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 Microcontroller is used as it is open source.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4600" y="914400"/>
            <a:ext cx="38081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u="sng" dirty="0">
                <a:latin typeface="Arial Black" pitchFamily="34" charset="0"/>
              </a:rPr>
              <a:t>ROBOT  ARM CONTROL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7800" y="1859339"/>
            <a:ext cx="705359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IN" dirty="0"/>
              <a:t>The connection box is made to distribute the 5V voltage from</a:t>
            </a:r>
          </a:p>
          <a:p>
            <a:r>
              <a:rPr lang="en-IN" dirty="0"/>
              <a:t>    the supply source to the servo motors.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The connection box is made to distribute the 5V voltage from </a:t>
            </a:r>
          </a:p>
          <a:p>
            <a:r>
              <a:rPr lang="en-IN" dirty="0"/>
              <a:t>    the supply source to the servo motors.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Software has been implemented with the appropriate Arduino </a:t>
            </a:r>
          </a:p>
          <a:p>
            <a:r>
              <a:rPr lang="en-IN" dirty="0"/>
              <a:t>     microcontroller.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Control of the robot arm is achieved by moving the axes of the</a:t>
            </a:r>
          </a:p>
          <a:p>
            <a:r>
              <a:rPr lang="en-IN" dirty="0"/>
              <a:t>     android application.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4600" y="838200"/>
            <a:ext cx="333502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u="sng" dirty="0">
                <a:latin typeface="Arial Black" pitchFamily="34" charset="0"/>
              </a:rPr>
              <a:t>FUTURE  SCOPE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90600" y="1676400"/>
            <a:ext cx="7543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 </a:t>
            </a:r>
            <a:r>
              <a:rPr lang="en-IN" b="1" dirty="0"/>
              <a:t>Medical Science</a:t>
            </a:r>
            <a:r>
              <a:rPr lang="en-IN" dirty="0"/>
              <a:t> - Brain Computer Interface (BCI) is an   </a:t>
            </a:r>
          </a:p>
          <a:p>
            <a:r>
              <a:rPr lang="en-IN" dirty="0"/>
              <a:t>      immerging field of</a:t>
            </a:r>
            <a:r>
              <a:rPr lang="en-US" dirty="0"/>
              <a:t> </a:t>
            </a:r>
            <a:r>
              <a:rPr lang="en-IN" dirty="0"/>
              <a:t>research, can be used to acquire signals from </a:t>
            </a:r>
          </a:p>
          <a:p>
            <a:r>
              <a:rPr lang="en-IN" dirty="0"/>
              <a:t>       the human brain and control the arm. 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IN" b="1" dirty="0"/>
              <a:t>  Clothing Retail Industry</a:t>
            </a:r>
            <a:r>
              <a:rPr lang="en-IN" dirty="0"/>
              <a:t> - Help the users to feel the texture of the </a:t>
            </a:r>
          </a:p>
          <a:p>
            <a:r>
              <a:rPr lang="en-IN" dirty="0"/>
              <a:t>      clothes on</a:t>
            </a:r>
            <a:r>
              <a:rPr lang="en-US" dirty="0"/>
              <a:t> </a:t>
            </a:r>
            <a:r>
              <a:rPr lang="en-IN" dirty="0"/>
              <a:t>the internet.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IN" b="1" dirty="0"/>
              <a:t>  Mechanical Design</a:t>
            </a:r>
            <a:r>
              <a:rPr lang="en-IN" dirty="0"/>
              <a:t>- More efficient, reliable, improved power. </a:t>
            </a:r>
          </a:p>
          <a:p>
            <a:r>
              <a:rPr lang="en-IN" dirty="0"/>
              <a:t>      Shoulder,</a:t>
            </a:r>
            <a:r>
              <a:rPr lang="en-US" dirty="0"/>
              <a:t> </a:t>
            </a:r>
            <a:r>
              <a:rPr lang="en-IN" dirty="0"/>
              <a:t>elbow &amp; wrist movement allowing circular &amp; angular   </a:t>
            </a:r>
          </a:p>
          <a:p>
            <a:r>
              <a:rPr lang="en-IN" dirty="0"/>
              <a:t>      rotations.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IN" b="1" dirty="0"/>
              <a:t>  Universal Gripper</a:t>
            </a:r>
            <a:r>
              <a:rPr lang="en-IN" dirty="0"/>
              <a:t> - Capable of doing multiple tasks.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IN" b="1" dirty="0"/>
              <a:t>  Intelligence </a:t>
            </a:r>
            <a:r>
              <a:rPr lang="en-IN" dirty="0"/>
              <a:t>- Capable of making decisions about the task it </a:t>
            </a:r>
          </a:p>
          <a:p>
            <a:r>
              <a:rPr lang="en-IN" dirty="0"/>
              <a:t>      performs.</a:t>
            </a: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34454" y="1066800"/>
            <a:ext cx="267509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u="sng" dirty="0">
                <a:latin typeface="Arial Black" pitchFamily="34" charset="0"/>
              </a:rPr>
              <a:t>CONCLUSION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1981200"/>
            <a:ext cx="76703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With the usage of  robots </a:t>
            </a:r>
            <a:r>
              <a:rPr lang="en-IN" dirty="0"/>
              <a:t>many tasks are made easier and the </a:t>
            </a:r>
          </a:p>
          <a:p>
            <a:r>
              <a:rPr lang="en-IN" dirty="0"/>
              <a:t>     resulting error level has been reduced to a minimum.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Pharmacy-based drug-giving robots and a projected robot arm have  </a:t>
            </a:r>
          </a:p>
          <a:p>
            <a:r>
              <a:rPr lang="en-IN" dirty="0"/>
              <a:t>     been developed. 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The purpose of the project is to provide control of 4 axes moving </a:t>
            </a:r>
          </a:p>
          <a:p>
            <a:r>
              <a:rPr lang="en-IN" dirty="0"/>
              <a:t>     robot arm design with a suitable microcontroller and Bluetooth </a:t>
            </a:r>
          </a:p>
          <a:p>
            <a:r>
              <a:rPr lang="en-IN" dirty="0"/>
              <a:t>     module with android application. 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During the process of making and developing the project, a lot of theoretical knowledge has been transferred to the practice .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95600" y="990600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u="sng" dirty="0">
                <a:latin typeface="Arial Black" pitchFamily="34" charset="0"/>
              </a:rPr>
              <a:t>REFERENCES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6800" y="1676400"/>
            <a:ext cx="739140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WMHW Kadir, RE Samin, BSK Ibrahim. Internet controlled a robotic arm. Procedia Engineering. 2012.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sz="1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 MAK Yusoff, RE Samin, mobile robotic arm. Procedia Engineering. 2012.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sz="1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 AM Al-</a:t>
            </a:r>
            <a:r>
              <a:rPr lang="en-IN" dirty="0" err="1"/>
              <a:t>Busaidi</a:t>
            </a:r>
            <a:r>
              <a:rPr lang="en-IN" dirty="0"/>
              <a:t>, Development of an educational environment for online  control of a biped robot using MATLAB and Arduino, (MECHATRONICS), 9th France-Japan.2012.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sz="1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 HS Juang, KY Lurrr. Design and control of a two-wheel self-balancing robot using the Arduino microcontroller board. Control and Automation (ICCA), 2013.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sz="1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 R Krishna, GS Bala, SS ASC, BBP Sarma. Design and implementation of a robotic arm based on haptic technology. Int. J. of Eng. Research. 2012.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 Electric Electronic Technology-Step and Servo Motors, SVET, 2007.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09800" y="2590800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rial Black" panose="020B0A04020102020204" pitchFamily="34" charset="0"/>
                <a:cs typeface="Arial" panose="020B0604020202020204" pitchFamily="34" charset="0"/>
              </a:rPr>
              <a:t>THANK 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90800" y="1066800"/>
            <a:ext cx="3733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>
                <a:latin typeface="Arial Black" pitchFamily="34" charset="0"/>
              </a:rPr>
              <a:t>INTRODUCTION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71600" y="2057400"/>
            <a:ext cx="6136423" cy="3970318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buFont typeface="Courier New" pitchFamily="49" charset="0"/>
              <a:buChar char="o"/>
            </a:pPr>
            <a:r>
              <a:rPr lang="en-US" dirty="0"/>
              <a:t> </a:t>
            </a:r>
            <a:r>
              <a:rPr lang="en-US" dirty="0">
                <a:cs typeface="Calibri" pitchFamily="34" charset="0"/>
              </a:rPr>
              <a:t>Automation systems minimise errors and produce quality </a:t>
            </a:r>
          </a:p>
          <a:p>
            <a:r>
              <a:rPr lang="en-US" dirty="0">
                <a:cs typeface="Calibri" pitchFamily="34" charset="0"/>
              </a:rPr>
              <a:t>   products.  Most used components of automation systems are </a:t>
            </a:r>
          </a:p>
          <a:p>
            <a:r>
              <a:rPr lang="en-US" dirty="0">
                <a:cs typeface="Calibri" pitchFamily="34" charset="0"/>
              </a:rPr>
              <a:t>   robots. </a:t>
            </a:r>
          </a:p>
          <a:p>
            <a:endParaRPr lang="en-US" dirty="0">
              <a:cs typeface="Calibri" pitchFamily="34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dirty="0">
                <a:cs typeface="Calibri" pitchFamily="34" charset="0"/>
              </a:rPr>
              <a:t> Robotic systems include knowledge of  Mechatronics, </a:t>
            </a:r>
          </a:p>
          <a:p>
            <a:r>
              <a:rPr lang="en-US" dirty="0">
                <a:cs typeface="Calibri" pitchFamily="34" charset="0"/>
              </a:rPr>
              <a:t>   Electrical, Mechanical and Computer Engineering. </a:t>
            </a:r>
          </a:p>
          <a:p>
            <a:endParaRPr lang="en-US" dirty="0">
              <a:cs typeface="Calibri" pitchFamily="34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dirty="0">
                <a:cs typeface="Calibri" pitchFamily="34" charset="0"/>
              </a:rPr>
              <a:t> Arm under consideration consists of 5 servo motors and can</a:t>
            </a:r>
          </a:p>
          <a:p>
            <a:r>
              <a:rPr lang="en-US" dirty="0">
                <a:cs typeface="Calibri" pitchFamily="34" charset="0"/>
              </a:rPr>
              <a:t>   move in 4 axis directions.</a:t>
            </a:r>
          </a:p>
          <a:p>
            <a:endParaRPr lang="en-US" dirty="0">
              <a:cs typeface="Calibri" pitchFamily="34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dirty="0">
                <a:cs typeface="Calibri"/>
              </a:rPr>
              <a:t> Arduino microcontrollers are programmed using C  language.</a:t>
            </a:r>
          </a:p>
          <a:p>
            <a:pPr>
              <a:buFont typeface="Courier New" pitchFamily="49" charset="0"/>
              <a:buChar char="o"/>
            </a:pPr>
            <a:endParaRPr lang="en-US" dirty="0">
              <a:cs typeface="Calibri" pitchFamily="34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dirty="0">
                <a:cs typeface="Calibri" pitchFamily="34" charset="0"/>
              </a:rPr>
              <a:t> Arm is controlled by Android phone or tablet.</a:t>
            </a: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0-07-09 at 12.59.49 PM">
            <a:hlinkClick r:id="" action="ppaction://media"/>
            <a:extLst>
              <a:ext uri="{FF2B5EF4-FFF2-40B4-BE49-F238E27FC236}">
                <a16:creationId xmlns:a16="http://schemas.microsoft.com/office/drawing/2014/main" id="{F8399BEE-9046-415D-B61A-19A42AA2DF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1438" y="1600200"/>
            <a:ext cx="646112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98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0-07-09 at 1.00.14 PM">
            <a:hlinkClick r:id="" action="ppaction://media"/>
            <a:extLst>
              <a:ext uri="{FF2B5EF4-FFF2-40B4-BE49-F238E27FC236}">
                <a16:creationId xmlns:a16="http://schemas.microsoft.com/office/drawing/2014/main" id="{50A52331-45D3-499C-9F29-41E6D67E4F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1438" y="1600200"/>
            <a:ext cx="646112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48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2000" y="737057"/>
            <a:ext cx="6983848" cy="4308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200" b="1" u="sng" dirty="0">
                <a:latin typeface="Arial Black"/>
              </a:rPr>
              <a:t>ARDUINO  UNO  MICROCONTROLLER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14800" y="1524000"/>
            <a:ext cx="4800600" cy="36933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It is an open source.</a:t>
            </a:r>
          </a:p>
          <a:p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It can be programmed using C and C++ language.</a:t>
            </a:r>
          </a:p>
          <a:p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13KB of memory is used to store the number of instructions in the form of code.</a:t>
            </a:r>
          </a:p>
          <a:p>
            <a:endParaRPr lang="en-US" dirty="0">
              <a:cs typeface="Calibri"/>
            </a:endParaRPr>
          </a:p>
          <a:p>
            <a:pPr>
              <a:buFont typeface="Wingdings" pitchFamily="2" charset="2"/>
              <a:buChar char="q"/>
            </a:pPr>
            <a:r>
              <a:rPr lang="en-US" dirty="0"/>
              <a:t>Arduino Uno comes with USB interface</a:t>
            </a:r>
          </a:p>
          <a:p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 There are 14 I/O digital and 6 analog pins.</a:t>
            </a:r>
            <a:endParaRPr lang="en-US" dirty="0">
              <a:cs typeface="Calibri"/>
            </a:endParaRPr>
          </a:p>
          <a:p>
            <a:r>
              <a:rPr lang="en-US" dirty="0"/>
              <a:t>      </a:t>
            </a:r>
          </a:p>
        </p:txBody>
      </p:sp>
      <p:sp>
        <p:nvSpPr>
          <p:cNvPr id="4" name="AutoShape 2" descr="Introduction to Arduino Uno - The Engineering Projects">
            <a:extLst>
              <a:ext uri="{FF2B5EF4-FFF2-40B4-BE49-F238E27FC236}">
                <a16:creationId xmlns:a16="http://schemas.microsoft.com/office/drawing/2014/main" id="{6BBD2834-D832-4C9A-B1B9-140D6AE9BA1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6626" name="Picture 2" descr="Arduino Un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676400"/>
            <a:ext cx="3429000" cy="304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00400" y="609600"/>
            <a:ext cx="27886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latin typeface="Arial Black" pitchFamily="34" charset="0"/>
              </a:rPr>
              <a:t>SERVO  MOTORS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34504" y="1508760"/>
            <a:ext cx="403329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US" dirty="0">
                <a:cs typeface="Calibri" pitchFamily="34" charset="0"/>
              </a:rPr>
              <a:t>Operates steadily even at very  small or very large speeds.</a:t>
            </a:r>
          </a:p>
          <a:p>
            <a:endParaRPr lang="en-US" dirty="0">
              <a:cs typeface="Calibri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dirty="0">
                <a:cs typeface="Calibri" pitchFamily="34" charset="0"/>
              </a:rPr>
              <a:t> Highly  sensitive.</a:t>
            </a:r>
          </a:p>
          <a:p>
            <a:pPr>
              <a:buFont typeface="Wingdings" pitchFamily="2" charset="2"/>
              <a:buChar char="q"/>
            </a:pPr>
            <a:endParaRPr lang="en-US" dirty="0">
              <a:cs typeface="Calibri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dirty="0">
                <a:cs typeface="Calibri" pitchFamily="34" charset="0"/>
              </a:rPr>
              <a:t> Used in conjunction with electronic or programmable circuits. </a:t>
            </a:r>
          </a:p>
          <a:p>
            <a:endParaRPr lang="en-US" dirty="0">
              <a:cs typeface="Calibri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dirty="0"/>
              <a:t> Servos have three cables (red for   power, black for ground, yellow for control.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Controlled by PWM signal at 10-20 </a:t>
            </a:r>
            <a:r>
              <a:rPr lang="en-US" dirty="0" err="1"/>
              <a:t>ms</a:t>
            </a:r>
            <a:r>
              <a:rPr lang="en-US" dirty="0"/>
              <a:t> and at 0.5-1.5 </a:t>
            </a:r>
            <a:r>
              <a:rPr lang="en-US" dirty="0" err="1"/>
              <a:t>ms.</a:t>
            </a:r>
            <a:endParaRPr lang="en-US" dirty="0"/>
          </a:p>
          <a:p>
            <a:endParaRPr lang="en-US" dirty="0"/>
          </a:p>
          <a:p>
            <a:endParaRPr lang="en-US" dirty="0">
              <a:cs typeface="Calibri" pitchFamily="34" charset="0"/>
            </a:endParaRPr>
          </a:p>
          <a:p>
            <a:r>
              <a:rPr lang="en-US" dirty="0"/>
              <a:t>    </a:t>
            </a:r>
          </a:p>
        </p:txBody>
      </p:sp>
      <p:pic>
        <p:nvPicPr>
          <p:cNvPr id="2050" name="Picture 2" descr="Inside A Servo Motor - Electrical Engineering Books">
            <a:extLst>
              <a:ext uri="{FF2B5EF4-FFF2-40B4-BE49-F238E27FC236}">
                <a16:creationId xmlns:a16="http://schemas.microsoft.com/office/drawing/2014/main" id="{CD10CA8C-B5DC-4CE0-8C0C-20017881C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524000"/>
            <a:ext cx="4800600" cy="3604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971800" y="703459"/>
            <a:ext cx="358463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u="sng" dirty="0">
                <a:latin typeface="Arial Black" pitchFamily="34" charset="0"/>
              </a:rPr>
              <a:t>SERVO  CONTROLLER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26776" y="1851678"/>
            <a:ext cx="44124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US" dirty="0">
                <a:cs typeface="Calibri" pitchFamily="34" charset="0"/>
              </a:rPr>
              <a:t>Heart of a Servo motor.</a:t>
            </a:r>
          </a:p>
          <a:p>
            <a:endParaRPr lang="en-US" dirty="0">
              <a:cs typeface="Calibri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dirty="0">
                <a:cs typeface="Calibri" pitchFamily="34" charset="0"/>
              </a:rPr>
              <a:t> Control the motion of a servo and help it to hold a specific  position.</a:t>
            </a:r>
          </a:p>
          <a:p>
            <a:endParaRPr lang="en-US" dirty="0">
              <a:cs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26776" y="3124200"/>
            <a:ext cx="4564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US" dirty="0">
                <a:cs typeface="Calibri" pitchFamily="34" charset="0"/>
              </a:rPr>
              <a:t>Automatic device use feedback mechanism to ensure the output is achieving the desired effect. </a:t>
            </a:r>
            <a:endParaRPr lang="en-US" dirty="0"/>
          </a:p>
          <a:p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 We have used 16 channel Servo Controller (12C bus)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654AC4-18CB-446B-8F7B-95B913EBE0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0" t="5434" r="6621" b="18495"/>
          <a:stretch/>
        </p:blipFill>
        <p:spPr>
          <a:xfrm rot="16200000">
            <a:off x="1060648" y="1079099"/>
            <a:ext cx="2337258" cy="409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70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90600" y="639286"/>
            <a:ext cx="6477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>
                <a:latin typeface="Arial Black" pitchFamily="34" charset="0"/>
              </a:rPr>
              <a:t>STEPPER MOTOR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46600" y="1524000"/>
            <a:ext cx="412146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IN" dirty="0"/>
              <a:t>Use for precise positioning. </a:t>
            </a:r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Rotation control by exciting coils in correct order and polarity.</a:t>
            </a:r>
          </a:p>
          <a:p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Bi-directional rotation.</a:t>
            </a:r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U</a:t>
            </a:r>
            <a:r>
              <a:rPr lang="en-IN" b="0" i="0" dirty="0">
                <a:effectLst/>
              </a:rPr>
              <a:t>ses the theory of operation for magnets.</a:t>
            </a:r>
            <a:endParaRPr lang="en-IN" dirty="0"/>
          </a:p>
          <a:p>
            <a:pPr>
              <a:buFont typeface="Wingdings" pitchFamily="2" charset="2"/>
              <a:buChar char="q"/>
            </a:pPr>
            <a:endParaRPr lang="en-IN" dirty="0"/>
          </a:p>
          <a:p>
            <a:pPr>
              <a:buFont typeface="Wingdings" pitchFamily="2" charset="2"/>
              <a:buChar char="q"/>
            </a:pPr>
            <a:r>
              <a:rPr lang="en-IN" dirty="0"/>
              <a:t> Operates at 6.6 V.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86F0EB-D87F-4650-B576-1F3AFE7041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981200"/>
            <a:ext cx="4199466" cy="23622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4183</TotalTime>
  <Words>1436</Words>
  <Application>Microsoft Office PowerPoint</Application>
  <PresentationFormat>On-screen Show (4:3)</PresentationFormat>
  <Paragraphs>227</Paragraphs>
  <Slides>27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Arial Black</vt:lpstr>
      <vt:lpstr>Calibri</vt:lpstr>
      <vt:lpstr>Calibri Light</vt:lpstr>
      <vt:lpstr>Cooper Black</vt:lpstr>
      <vt:lpstr>Courier New</vt:lpstr>
      <vt:lpstr>Dosis</vt:lpstr>
      <vt:lpstr>Times New Roman</vt:lpstr>
      <vt:lpstr>Wingdings</vt:lpstr>
      <vt:lpstr>Celestial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                  BLUETOOTH MODULE HC-06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Gyandeep</dc:creator>
  <cp:lastModifiedBy>Srija Das Gupta</cp:lastModifiedBy>
  <cp:revision>148</cp:revision>
  <dcterms:created xsi:type="dcterms:W3CDTF">2019-11-25T17:23:56Z</dcterms:created>
  <dcterms:modified xsi:type="dcterms:W3CDTF">2020-07-10T07:10:34Z</dcterms:modified>
</cp:coreProperties>
</file>

<file path=docProps/thumbnail.jpeg>
</file>